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4" r:id="rId22"/>
    <p:sldId id="273" r:id="rId2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o Bjørndal" userId="5de271ed-a862-4363-97c9-e9c31e91dfd8" providerId="ADAL" clId="{E6BEA747-415E-4EB2-9D4C-A95549285112}"/>
    <pc:docChg chg="modSld">
      <pc:chgData name="Gro Bjørndal" userId="5de271ed-a862-4363-97c9-e9c31e91dfd8" providerId="ADAL" clId="{E6BEA747-415E-4EB2-9D4C-A95549285112}" dt="2019-05-02T13:33:50.843" v="9" actId="1076"/>
      <pc:docMkLst>
        <pc:docMk/>
      </pc:docMkLst>
      <pc:sldChg chg="modSp">
        <pc:chgData name="Gro Bjørndal" userId="5de271ed-a862-4363-97c9-e9c31e91dfd8" providerId="ADAL" clId="{E6BEA747-415E-4EB2-9D4C-A95549285112}" dt="2019-05-02T13:00:48.641" v="0" actId="1076"/>
        <pc:sldMkLst>
          <pc:docMk/>
          <pc:sldMk cId="664847969" sldId="258"/>
        </pc:sldMkLst>
        <pc:spChg chg="mod">
          <ac:chgData name="Gro Bjørndal" userId="5de271ed-a862-4363-97c9-e9c31e91dfd8" providerId="ADAL" clId="{E6BEA747-415E-4EB2-9D4C-A95549285112}" dt="2019-05-02T13:00:48.641" v="0" actId="1076"/>
          <ac:spMkLst>
            <pc:docMk/>
            <pc:sldMk cId="664847969" sldId="258"/>
            <ac:spMk id="8" creationId="{804D80E3-7D73-468B-9C0A-EC7EAE6C8C52}"/>
          </ac:spMkLst>
        </pc:spChg>
      </pc:sldChg>
      <pc:sldChg chg="modSp">
        <pc:chgData name="Gro Bjørndal" userId="5de271ed-a862-4363-97c9-e9c31e91dfd8" providerId="ADAL" clId="{E6BEA747-415E-4EB2-9D4C-A95549285112}" dt="2019-05-02T13:18:21.350" v="4" actId="1076"/>
        <pc:sldMkLst>
          <pc:docMk/>
          <pc:sldMk cId="1862837959" sldId="263"/>
        </pc:sldMkLst>
        <pc:spChg chg="mod">
          <ac:chgData name="Gro Bjørndal" userId="5de271ed-a862-4363-97c9-e9c31e91dfd8" providerId="ADAL" clId="{E6BEA747-415E-4EB2-9D4C-A95549285112}" dt="2019-05-02T13:18:17.485" v="3" actId="1076"/>
          <ac:spMkLst>
            <pc:docMk/>
            <pc:sldMk cId="1862837959" sldId="263"/>
            <ac:spMk id="2" creationId="{9E4B499A-F9D6-496F-B330-C19F7EE782FD}"/>
          </ac:spMkLst>
        </pc:spChg>
        <pc:spChg chg="mod">
          <ac:chgData name="Gro Bjørndal" userId="5de271ed-a862-4363-97c9-e9c31e91dfd8" providerId="ADAL" clId="{E6BEA747-415E-4EB2-9D4C-A95549285112}" dt="2019-05-02T13:18:21.350" v="4" actId="1076"/>
          <ac:spMkLst>
            <pc:docMk/>
            <pc:sldMk cId="1862837959" sldId="263"/>
            <ac:spMk id="6" creationId="{740A8679-AC8D-46C4-8753-FD721467871C}"/>
          </ac:spMkLst>
        </pc:spChg>
      </pc:sldChg>
      <pc:sldChg chg="modSp">
        <pc:chgData name="Gro Bjørndal" userId="5de271ed-a862-4363-97c9-e9c31e91dfd8" providerId="ADAL" clId="{E6BEA747-415E-4EB2-9D4C-A95549285112}" dt="2019-05-02T13:01:21.991" v="2" actId="1076"/>
        <pc:sldMkLst>
          <pc:docMk/>
          <pc:sldMk cId="1301684680" sldId="265"/>
        </pc:sldMkLst>
        <pc:spChg chg="mod">
          <ac:chgData name="Gro Bjørndal" userId="5de271ed-a862-4363-97c9-e9c31e91dfd8" providerId="ADAL" clId="{E6BEA747-415E-4EB2-9D4C-A95549285112}" dt="2019-05-02T13:01:21.991" v="2" actId="1076"/>
          <ac:spMkLst>
            <pc:docMk/>
            <pc:sldMk cId="1301684680" sldId="265"/>
            <ac:spMk id="6" creationId="{740A8679-AC8D-46C4-8753-FD721467871C}"/>
          </ac:spMkLst>
        </pc:spChg>
      </pc:sldChg>
      <pc:sldChg chg="modSp">
        <pc:chgData name="Gro Bjørndal" userId="5de271ed-a862-4363-97c9-e9c31e91dfd8" providerId="ADAL" clId="{E6BEA747-415E-4EB2-9D4C-A95549285112}" dt="2019-05-02T13:26:20.746" v="6" actId="1076"/>
        <pc:sldMkLst>
          <pc:docMk/>
          <pc:sldMk cId="2717536461" sldId="266"/>
        </pc:sldMkLst>
        <pc:spChg chg="mod">
          <ac:chgData name="Gro Bjørndal" userId="5de271ed-a862-4363-97c9-e9c31e91dfd8" providerId="ADAL" clId="{E6BEA747-415E-4EB2-9D4C-A95549285112}" dt="2019-05-02T13:26:20.746" v="6" actId="1076"/>
          <ac:spMkLst>
            <pc:docMk/>
            <pc:sldMk cId="2717536461" sldId="266"/>
            <ac:spMk id="2" creationId="{9E4B499A-F9D6-496F-B330-C19F7EE782FD}"/>
          </ac:spMkLst>
        </pc:spChg>
        <pc:spChg chg="mod">
          <ac:chgData name="Gro Bjørndal" userId="5de271ed-a862-4363-97c9-e9c31e91dfd8" providerId="ADAL" clId="{E6BEA747-415E-4EB2-9D4C-A95549285112}" dt="2019-05-02T13:26:08.965" v="5" actId="1076"/>
          <ac:spMkLst>
            <pc:docMk/>
            <pc:sldMk cId="2717536461" sldId="266"/>
            <ac:spMk id="6" creationId="{740A8679-AC8D-46C4-8753-FD721467871C}"/>
          </ac:spMkLst>
        </pc:spChg>
      </pc:sldChg>
      <pc:sldChg chg="modSp">
        <pc:chgData name="Gro Bjørndal" userId="5de271ed-a862-4363-97c9-e9c31e91dfd8" providerId="ADAL" clId="{E6BEA747-415E-4EB2-9D4C-A95549285112}" dt="2019-05-02T13:32:23.246" v="7" actId="1076"/>
        <pc:sldMkLst>
          <pc:docMk/>
          <pc:sldMk cId="2128755342" sldId="267"/>
        </pc:sldMkLst>
        <pc:spChg chg="mod">
          <ac:chgData name="Gro Bjørndal" userId="5de271ed-a862-4363-97c9-e9c31e91dfd8" providerId="ADAL" clId="{E6BEA747-415E-4EB2-9D4C-A95549285112}" dt="2019-05-02T13:32:23.246" v="7" actId="1076"/>
          <ac:spMkLst>
            <pc:docMk/>
            <pc:sldMk cId="2128755342" sldId="267"/>
            <ac:spMk id="6" creationId="{740A8679-AC8D-46C4-8753-FD721467871C}"/>
          </ac:spMkLst>
        </pc:spChg>
      </pc:sldChg>
      <pc:sldChg chg="modSp">
        <pc:chgData name="Gro Bjørndal" userId="5de271ed-a862-4363-97c9-e9c31e91dfd8" providerId="ADAL" clId="{E6BEA747-415E-4EB2-9D4C-A95549285112}" dt="2019-05-02T13:32:38.098" v="8" actId="1076"/>
        <pc:sldMkLst>
          <pc:docMk/>
          <pc:sldMk cId="1895318808" sldId="268"/>
        </pc:sldMkLst>
        <pc:spChg chg="mod">
          <ac:chgData name="Gro Bjørndal" userId="5de271ed-a862-4363-97c9-e9c31e91dfd8" providerId="ADAL" clId="{E6BEA747-415E-4EB2-9D4C-A95549285112}" dt="2019-05-02T13:32:38.098" v="8" actId="1076"/>
          <ac:spMkLst>
            <pc:docMk/>
            <pc:sldMk cId="1895318808" sldId="268"/>
            <ac:spMk id="6" creationId="{740A8679-AC8D-46C4-8753-FD721467871C}"/>
          </ac:spMkLst>
        </pc:spChg>
      </pc:sldChg>
      <pc:sldChg chg="modSp">
        <pc:chgData name="Gro Bjørndal" userId="5de271ed-a862-4363-97c9-e9c31e91dfd8" providerId="ADAL" clId="{E6BEA747-415E-4EB2-9D4C-A95549285112}" dt="2019-05-02T13:33:50.843" v="9" actId="1076"/>
        <pc:sldMkLst>
          <pc:docMk/>
          <pc:sldMk cId="858852898" sldId="274"/>
        </pc:sldMkLst>
        <pc:spChg chg="mod">
          <ac:chgData name="Gro Bjørndal" userId="5de271ed-a862-4363-97c9-e9c31e91dfd8" providerId="ADAL" clId="{E6BEA747-415E-4EB2-9D4C-A95549285112}" dt="2019-05-02T13:33:50.843" v="9" actId="1076"/>
          <ac:spMkLst>
            <pc:docMk/>
            <pc:sldMk cId="858852898" sldId="274"/>
            <ac:spMk id="6" creationId="{740A8679-AC8D-46C4-8753-FD721467871C}"/>
          </ac:spMkLst>
        </pc:spChg>
      </pc:sldChg>
    </pc:docChg>
  </pc:docChgLst>
  <pc:docChgLst>
    <pc:chgData name="Gro Bjørndal" userId="5de271ed-a862-4363-97c9-e9c31e91dfd8" providerId="ADAL" clId="{984689F1-0265-49EE-B87B-6514EAF01A15}"/>
    <pc:docChg chg="delSld">
      <pc:chgData name="Gro Bjørndal" userId="5de271ed-a862-4363-97c9-e9c31e91dfd8" providerId="ADAL" clId="{984689F1-0265-49EE-B87B-6514EAF01A15}" dt="2022-06-07T08:04:59.273" v="0" actId="47"/>
      <pc:docMkLst>
        <pc:docMk/>
      </pc:docMkLst>
      <pc:sldChg chg="del">
        <pc:chgData name="Gro Bjørndal" userId="5de271ed-a862-4363-97c9-e9c31e91dfd8" providerId="ADAL" clId="{984689F1-0265-49EE-B87B-6514EAF01A15}" dt="2022-06-07T08:04:59.273" v="0" actId="47"/>
        <pc:sldMkLst>
          <pc:docMk/>
          <pc:sldMk cId="119513518" sldId="2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A43334-04C0-42AA-B113-8E6AB2EC18DF}"/>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5BFA173E-8B67-4649-9AD5-3D17489EAE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7F30C877-B89C-4944-A3EB-EEA216FBD388}"/>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9593B984-9263-4E68-9ABA-8E8A9B39B4D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8AFDE5D-E0CC-4F00-B7C1-2F4CFEE68853}"/>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123767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F2462C-2225-4C61-B21E-A68D211D504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9B694A65-8401-43AA-8173-E3324F8000E5}"/>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E06B5A3-5486-4333-872D-524D8A41BF6E}"/>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B3EFC53B-B1A2-4F30-963D-85310F3745E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F04FEA6-F8F8-4632-B019-DE8C571432EA}"/>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380007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6F6BDE5-EAA8-4F7E-B388-1A0BFFA58F74}"/>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DF076885-788B-4561-8198-A4EB5BBF3FE7}"/>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DB634F5-0FED-4BDD-BC39-7D17CFD445FF}"/>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9F9B324E-7210-4CDE-91FD-44560B32C29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BE3D283-32E5-4355-A7D1-C6322269CBA6}"/>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63676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AE4BF3-DD95-4CFD-8564-31543F005A0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D12BAD0-7A90-4609-8406-D1465711CE19}"/>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F573FE2-658F-4FFF-A4D7-52F1C1DB1425}"/>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AFC353B0-0341-4FA0-AD5A-05D7403D142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C1A9DA-D461-4A95-8076-94DDB2DADB98}"/>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928357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6E76AB-F396-423D-BA26-8C9F371022A9}"/>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0A823379-7B38-49E1-AB14-58151FB63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D24BE181-6857-43D7-B706-9D04186AC860}"/>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F0B811B1-8B71-4BF8-A207-5DD0A0BBE82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DEE7B42-3BA0-421D-B025-8F41DBECA717}"/>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121642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EB133B-472F-475B-82C9-C7953B4B7C36}"/>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A808F495-4B2F-4A00-8721-F93AD3E5DBF4}"/>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3F22471-7056-45F3-B69C-D737C5F38AE7}"/>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051E0A1B-D8CA-431B-8715-7170890097B7}"/>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6" name="Plassholder for bunntekst 5">
            <a:extLst>
              <a:ext uri="{FF2B5EF4-FFF2-40B4-BE49-F238E27FC236}">
                <a16:creationId xmlns:a16="http://schemas.microsoft.com/office/drawing/2014/main" id="{DBB85239-B24E-4B85-956A-6FA6B73B314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5259479-EF2E-4B6E-89D2-E67D5F0FE705}"/>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123923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7E4AAC-8990-4BC7-B2EE-39D1F8EAF0A7}"/>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9C3CF53-2394-4A6B-B1F7-FE70CA6504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6DA42781-A2F8-4F08-8FA4-4FB4C983C898}"/>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B8FB211-6974-4C02-BD27-9694BF90C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98F3147E-A36B-4D9A-A4D5-E43F377A7D9A}"/>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0CC4E7DD-6193-4E2C-A608-C9897F23A404}"/>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8" name="Plassholder for bunntekst 7">
            <a:extLst>
              <a:ext uri="{FF2B5EF4-FFF2-40B4-BE49-F238E27FC236}">
                <a16:creationId xmlns:a16="http://schemas.microsoft.com/office/drawing/2014/main" id="{45766557-1202-41B5-A75A-CE4060E1DF42}"/>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D517C65A-9320-455E-BE7C-1160C357C00E}"/>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819978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94E3FC-D3D2-44CD-A150-BB2C28E91EA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DC8EC3AF-5572-4DF6-B4AA-FB0B8803605C}"/>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4" name="Plassholder for bunntekst 3">
            <a:extLst>
              <a:ext uri="{FF2B5EF4-FFF2-40B4-BE49-F238E27FC236}">
                <a16:creationId xmlns:a16="http://schemas.microsoft.com/office/drawing/2014/main" id="{9C0774E4-C466-487B-8490-BB0BA8CBF8A5}"/>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AEC9D701-909B-4387-AE66-7E3F32A636E0}"/>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161155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1FCFA154-22FF-427C-B9CE-A461C6EC8C92}"/>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3" name="Plassholder for bunntekst 2">
            <a:extLst>
              <a:ext uri="{FF2B5EF4-FFF2-40B4-BE49-F238E27FC236}">
                <a16:creationId xmlns:a16="http://schemas.microsoft.com/office/drawing/2014/main" id="{CB312843-D1D0-43C7-A075-39E1B10C9437}"/>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D0C448CA-909C-4A2B-8347-F523185F5987}"/>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232989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A0DFFB-838E-4A9B-AC41-56186F9C3A4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E0C577D7-6668-43B7-84DA-1BA3746BAB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177D2BD9-F478-4851-A814-3B47EFB9FF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C4F4F77B-D277-4A9C-9833-D6B9BC003615}"/>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6" name="Plassholder for bunntekst 5">
            <a:extLst>
              <a:ext uri="{FF2B5EF4-FFF2-40B4-BE49-F238E27FC236}">
                <a16:creationId xmlns:a16="http://schemas.microsoft.com/office/drawing/2014/main" id="{228DF706-731E-43F9-B0BD-76D95F34414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EB628CB-1EFA-4312-AD45-E759F81DD41C}"/>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252857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E7F597-86B6-4243-AC2A-7F458BD7F2D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241252CF-C689-4974-8E6A-11B20E832D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A03D3D5-E029-4FD6-961D-E62C43221F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5176766D-E325-4B20-981D-7AD785C4C4C1}"/>
              </a:ext>
            </a:extLst>
          </p:cNvPr>
          <p:cNvSpPr>
            <a:spLocks noGrp="1"/>
          </p:cNvSpPr>
          <p:nvPr>
            <p:ph type="dt" sz="half" idx="10"/>
          </p:nvPr>
        </p:nvSpPr>
        <p:spPr/>
        <p:txBody>
          <a:bodyPr/>
          <a:lstStyle/>
          <a:p>
            <a:fld id="{071FCF1C-00FE-4827-8C0E-7E1D10231D51}" type="datetimeFigureOut">
              <a:rPr lang="nb-NO" smtClean="0"/>
              <a:t>01.06.2022</a:t>
            </a:fld>
            <a:endParaRPr lang="nb-NO"/>
          </a:p>
        </p:txBody>
      </p:sp>
      <p:sp>
        <p:nvSpPr>
          <p:cNvPr id="6" name="Plassholder for bunntekst 5">
            <a:extLst>
              <a:ext uri="{FF2B5EF4-FFF2-40B4-BE49-F238E27FC236}">
                <a16:creationId xmlns:a16="http://schemas.microsoft.com/office/drawing/2014/main" id="{CF4E882A-B5DE-4F90-AC87-FE25A27D31C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10833F0-349F-48EF-9132-BD9EB1694A91}"/>
              </a:ext>
            </a:extLst>
          </p:cNvPr>
          <p:cNvSpPr>
            <a:spLocks noGrp="1"/>
          </p:cNvSpPr>
          <p:nvPr>
            <p:ph type="sldNum" sz="quarter" idx="12"/>
          </p:nvPr>
        </p:nvSpPr>
        <p:spPr/>
        <p:txBody>
          <a:bodyPr/>
          <a:lstStyle/>
          <a:p>
            <a:fld id="{B160B435-718A-4A13-89CD-5AC18138D4B9}" type="slidenum">
              <a:rPr lang="nb-NO" smtClean="0"/>
              <a:t>‹#›</a:t>
            </a:fld>
            <a:endParaRPr lang="nb-NO"/>
          </a:p>
        </p:txBody>
      </p:sp>
    </p:spTree>
    <p:extLst>
      <p:ext uri="{BB962C8B-B14F-4D97-AF65-F5344CB8AC3E}">
        <p14:creationId xmlns:p14="http://schemas.microsoft.com/office/powerpoint/2010/main" val="230071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514EFF3E-703C-4925-B43C-653DC14A98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05A34E70-D024-4218-B802-44B3B95EE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8728891-0A56-466C-B801-288871F40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FCF1C-00FE-4827-8C0E-7E1D10231D51}" type="datetimeFigureOut">
              <a:rPr lang="nb-NO" smtClean="0"/>
              <a:t>01.06.2022</a:t>
            </a:fld>
            <a:endParaRPr lang="nb-NO"/>
          </a:p>
        </p:txBody>
      </p:sp>
      <p:sp>
        <p:nvSpPr>
          <p:cNvPr id="5" name="Plassholder for bunntekst 4">
            <a:extLst>
              <a:ext uri="{FF2B5EF4-FFF2-40B4-BE49-F238E27FC236}">
                <a16:creationId xmlns:a16="http://schemas.microsoft.com/office/drawing/2014/main" id="{61C0739B-E857-4585-AE9E-57DCFE4646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06A96E5D-F665-4193-80F6-70A47E9EA9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0B435-718A-4A13-89CD-5AC18138D4B9}" type="slidenum">
              <a:rPr lang="nb-NO" smtClean="0"/>
              <a:t>‹#›</a:t>
            </a:fld>
            <a:endParaRPr lang="nb-NO"/>
          </a:p>
        </p:txBody>
      </p:sp>
    </p:spTree>
    <p:extLst>
      <p:ext uri="{BB962C8B-B14F-4D97-AF65-F5344CB8AC3E}">
        <p14:creationId xmlns:p14="http://schemas.microsoft.com/office/powerpoint/2010/main" val="369764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57FB33-1618-4460-9EC3-111BD6DC332E}"/>
              </a:ext>
            </a:extLst>
          </p:cNvPr>
          <p:cNvSpPr>
            <a:spLocks noGrp="1"/>
          </p:cNvSpPr>
          <p:nvPr>
            <p:ph type="ctrTitle"/>
          </p:nvPr>
        </p:nvSpPr>
        <p:spPr/>
        <p:txBody>
          <a:bodyPr/>
          <a:lstStyle/>
          <a:p>
            <a:r>
              <a:rPr lang="nb-NO" b="1" dirty="0"/>
              <a:t>Velkommen til ledertrening!</a:t>
            </a:r>
          </a:p>
        </p:txBody>
      </p:sp>
      <p:sp>
        <p:nvSpPr>
          <p:cNvPr id="3" name="Undertittel 2">
            <a:extLst>
              <a:ext uri="{FF2B5EF4-FFF2-40B4-BE49-F238E27FC236}">
                <a16:creationId xmlns:a16="http://schemas.microsoft.com/office/drawing/2014/main" id="{34048FE9-D3EE-43A0-84C3-06E620532556}"/>
              </a:ext>
            </a:extLst>
          </p:cNvPr>
          <p:cNvSpPr>
            <a:spLocks noGrp="1"/>
          </p:cNvSpPr>
          <p:nvPr>
            <p:ph type="subTitle" idx="1"/>
          </p:nvPr>
        </p:nvSpPr>
        <p:spPr/>
        <p:txBody>
          <a:bodyPr>
            <a:normAutofit/>
          </a:bodyPr>
          <a:lstStyle/>
          <a:p>
            <a:r>
              <a:rPr lang="nb-NO" sz="3200" b="1" dirty="0"/>
              <a:t>«Smågruppelederens 8 vaner»</a:t>
            </a:r>
          </a:p>
        </p:txBody>
      </p:sp>
      <p:pic>
        <p:nvPicPr>
          <p:cNvPr id="4" name="Plassholder for innhold 4" descr="Et bilde som inneholder utklipp&#10;&#10;Beskrivelse som er generert med høy visshet">
            <a:extLst>
              <a:ext uri="{FF2B5EF4-FFF2-40B4-BE49-F238E27FC236}">
                <a16:creationId xmlns:a16="http://schemas.microsoft.com/office/drawing/2014/main" id="{31B6836A-0755-4872-97D4-BDA7674BDA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a:prstGeom prst="rect">
            <a:avLst/>
          </a:prstGeom>
        </p:spPr>
      </p:pic>
    </p:spTree>
    <p:extLst>
      <p:ext uri="{BB962C8B-B14F-4D97-AF65-F5344CB8AC3E}">
        <p14:creationId xmlns:p14="http://schemas.microsoft.com/office/powerpoint/2010/main" val="2862547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4. Kontakt gruppemedlemmene jevnlig</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074591" y="1690688"/>
            <a:ext cx="10515600" cy="4401205"/>
          </a:xfrm>
          <a:prstGeom prst="rect">
            <a:avLst/>
          </a:prstGeom>
          <a:noFill/>
        </p:spPr>
        <p:txBody>
          <a:bodyPr wrap="square" rtlCol="0">
            <a:spAutoFit/>
          </a:bodyPr>
          <a:lstStyle/>
          <a:p>
            <a:pPr marL="457200" indent="-457200">
              <a:buFont typeface="Arial" panose="020B0604020202020204" pitchFamily="34" charset="0"/>
              <a:buChar char="•"/>
            </a:pPr>
            <a:r>
              <a:rPr lang="nb-NO" sz="2800" dirty="0"/>
              <a:t>Forslag til spørsmål:</a:t>
            </a:r>
          </a:p>
          <a:p>
            <a:pPr marL="914400" lvl="1" indent="-457200">
              <a:buFont typeface="Arial" panose="020B0604020202020204" pitchFamily="34" charset="0"/>
              <a:buChar char="•"/>
            </a:pPr>
            <a:r>
              <a:rPr lang="nb-NO" sz="2800" dirty="0"/>
              <a:t>Hva gjør du denne uken? </a:t>
            </a:r>
          </a:p>
          <a:p>
            <a:pPr marL="914400" lvl="1" indent="-457200">
              <a:buFont typeface="Arial" panose="020B0604020202020204" pitchFamily="34" charset="0"/>
              <a:buChar char="•"/>
            </a:pPr>
            <a:r>
              <a:rPr lang="nb-NO" sz="2800" dirty="0"/>
              <a:t>Trives du på jobb/studie? </a:t>
            </a:r>
          </a:p>
          <a:p>
            <a:pPr marL="914400" lvl="1" indent="-457200">
              <a:buFont typeface="Arial" panose="020B0604020202020204" pitchFamily="34" charset="0"/>
              <a:buChar char="•"/>
            </a:pPr>
            <a:r>
              <a:rPr lang="nb-NO" sz="2800" dirty="0"/>
              <a:t>Hva liker du best med smågruppen vår? </a:t>
            </a:r>
          </a:p>
          <a:p>
            <a:pPr marL="914400" lvl="1" indent="-457200">
              <a:buFont typeface="Arial" panose="020B0604020202020204" pitchFamily="34" charset="0"/>
              <a:buChar char="•"/>
            </a:pPr>
            <a:r>
              <a:rPr lang="nb-NO" sz="2800" dirty="0"/>
              <a:t>Hva drømmer du om at gruppen/kirken kan gjøre?</a:t>
            </a:r>
          </a:p>
          <a:p>
            <a:pPr marL="914400" lvl="1" indent="-457200">
              <a:buFont typeface="Arial" panose="020B0604020202020204" pitchFamily="34" charset="0"/>
              <a:buChar char="•"/>
            </a:pPr>
            <a:r>
              <a:rPr lang="nb-NO" sz="2800" dirty="0"/>
              <a:t>Hva tror du Gud ønsker å utvikle hos deg denne måneden? </a:t>
            </a:r>
          </a:p>
          <a:p>
            <a:pPr marL="914400" lvl="1" indent="-457200">
              <a:buFont typeface="Arial" panose="020B0604020202020204" pitchFamily="34" charset="0"/>
              <a:buChar char="•"/>
            </a:pPr>
            <a:r>
              <a:rPr lang="nb-NO" sz="2800" dirty="0"/>
              <a:t>Hva er det alle sier at du er god på? Nådegaven din?</a:t>
            </a:r>
          </a:p>
          <a:p>
            <a:pPr marL="914400" lvl="1" indent="-457200">
              <a:buFont typeface="Arial" panose="020B0604020202020204" pitchFamily="34" charset="0"/>
              <a:buChar char="•"/>
            </a:pPr>
            <a:r>
              <a:rPr lang="nb-NO" sz="2800" dirty="0"/>
              <a:t>Hvordan kan jeg be for deg? </a:t>
            </a:r>
          </a:p>
          <a:p>
            <a:pPr marL="914400" lvl="1" indent="-457200">
              <a:buFont typeface="Arial" panose="020B0604020202020204" pitchFamily="34" charset="0"/>
              <a:buChar char="•"/>
            </a:pPr>
            <a:r>
              <a:rPr lang="nb-NO" sz="2800" dirty="0"/>
              <a:t>Hva vil du Gud skal gjøre med dette?</a:t>
            </a:r>
          </a:p>
          <a:p>
            <a:endParaRPr lang="nb-NO" sz="2800" dirty="0"/>
          </a:p>
        </p:txBody>
      </p:sp>
    </p:spTree>
    <p:extLst>
      <p:ext uri="{BB962C8B-B14F-4D97-AF65-F5344CB8AC3E}">
        <p14:creationId xmlns:p14="http://schemas.microsoft.com/office/powerpoint/2010/main" val="1301684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a:xfrm>
            <a:off x="838200" y="216709"/>
            <a:ext cx="10515600" cy="1325563"/>
          </a:xfrm>
        </p:spPr>
        <p:txBody>
          <a:bodyPr/>
          <a:lstStyle/>
          <a:p>
            <a:r>
              <a:rPr lang="nb-NO" b="1" dirty="0"/>
              <a:t>5. Forbered deg til gruppesamlingen</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096894" y="1400171"/>
            <a:ext cx="10515600" cy="4832092"/>
          </a:xfrm>
          <a:prstGeom prst="rect">
            <a:avLst/>
          </a:prstGeom>
          <a:noFill/>
        </p:spPr>
        <p:txBody>
          <a:bodyPr wrap="square" rtlCol="0">
            <a:spAutoFit/>
          </a:bodyPr>
          <a:lstStyle/>
          <a:p>
            <a:pPr marL="457200" indent="-457200">
              <a:buFont typeface="Arial" panose="020B0604020202020204" pitchFamily="34" charset="0"/>
              <a:buChar char="•"/>
            </a:pPr>
            <a:r>
              <a:rPr lang="nb-NO" sz="2800" dirty="0"/>
              <a:t>Gir deg ro og tro på samlingen</a:t>
            </a:r>
          </a:p>
          <a:p>
            <a:pPr marL="457200" indent="-457200">
              <a:buFont typeface="Arial" panose="020B0604020202020204" pitchFamily="34" charset="0"/>
              <a:buChar char="•"/>
            </a:pPr>
            <a:r>
              <a:rPr lang="nb-NO" sz="2800" dirty="0"/>
              <a:t>Troverdighet og integritet – kulturskapende</a:t>
            </a:r>
          </a:p>
          <a:p>
            <a:pPr marL="457200" indent="-457200">
              <a:buFont typeface="Arial" panose="020B0604020202020204" pitchFamily="34" charset="0"/>
              <a:buChar char="•"/>
            </a:pPr>
            <a:r>
              <a:rPr lang="nb-NO" sz="2800" dirty="0"/>
              <a:t>Gir bedre kvalitet</a:t>
            </a:r>
          </a:p>
          <a:p>
            <a:pPr marL="457200" indent="-457200">
              <a:buFont typeface="Arial" panose="020B0604020202020204" pitchFamily="34" charset="0"/>
              <a:buChar char="•"/>
            </a:pPr>
            <a:r>
              <a:rPr lang="nb-NO" sz="2800" dirty="0"/>
              <a:t>Forbered</a:t>
            </a:r>
          </a:p>
          <a:p>
            <a:pPr marL="914400" lvl="1" indent="-457200">
              <a:buFont typeface="Arial" panose="020B0604020202020204" pitchFamily="34" charset="0"/>
              <a:buChar char="•"/>
            </a:pPr>
            <a:r>
              <a:rPr lang="nb-NO" sz="2800" dirty="0"/>
              <a:t>Deg selv. Hva sier dagens tekst til deg?</a:t>
            </a:r>
          </a:p>
          <a:p>
            <a:pPr marL="914400" lvl="1" indent="-457200">
              <a:buFont typeface="Arial" panose="020B0604020202020204" pitchFamily="34" charset="0"/>
              <a:buChar char="•"/>
            </a:pPr>
            <a:r>
              <a:rPr lang="nb-NO" sz="2800" dirty="0"/>
              <a:t>Agenda for gruppen</a:t>
            </a:r>
          </a:p>
          <a:p>
            <a:pPr marL="914400" lvl="1" indent="-457200">
              <a:buFont typeface="Arial" panose="020B0604020202020204" pitchFamily="34" charset="0"/>
              <a:buChar char="•"/>
            </a:pPr>
            <a:r>
              <a:rPr lang="nb-NO" sz="2800" dirty="0"/>
              <a:t>Samtalen</a:t>
            </a:r>
          </a:p>
          <a:p>
            <a:pPr marL="1371600" lvl="2" indent="-457200">
              <a:buFont typeface="Arial" panose="020B0604020202020204" pitchFamily="34" charset="0"/>
              <a:buChar char="•"/>
            </a:pPr>
            <a:r>
              <a:rPr lang="nb-NO" sz="2800" dirty="0"/>
              <a:t>Be over teksten</a:t>
            </a:r>
          </a:p>
          <a:p>
            <a:pPr marL="1371600" lvl="2" indent="-457200">
              <a:buFont typeface="Arial" panose="020B0604020202020204" pitchFamily="34" charset="0"/>
              <a:buChar char="•"/>
            </a:pPr>
            <a:r>
              <a:rPr lang="nb-NO" sz="2800" dirty="0"/>
              <a:t>Studer teksten</a:t>
            </a:r>
          </a:p>
          <a:p>
            <a:pPr marL="1371600" lvl="2" indent="-457200">
              <a:buFont typeface="Arial" panose="020B0604020202020204" pitchFamily="34" charset="0"/>
              <a:buChar char="•"/>
            </a:pPr>
            <a:r>
              <a:rPr lang="nb-NO" sz="2800" dirty="0"/>
              <a:t>Lage spørsmål om hvordan den påvirker våre liv</a:t>
            </a:r>
          </a:p>
          <a:p>
            <a:pPr marL="457200" indent="-457200">
              <a:buFont typeface="Arial" panose="020B0604020202020204" pitchFamily="34" charset="0"/>
              <a:buChar char="•"/>
            </a:pPr>
            <a:r>
              <a:rPr lang="nb-NO" sz="2800" dirty="0"/>
              <a:t>Legg forberedelser inn i timeplanen din</a:t>
            </a:r>
          </a:p>
        </p:txBody>
      </p:sp>
    </p:spTree>
    <p:extLst>
      <p:ext uri="{BB962C8B-B14F-4D97-AF65-F5344CB8AC3E}">
        <p14:creationId xmlns:p14="http://schemas.microsoft.com/office/powerpoint/2010/main" val="271753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6. Tren en nestleder</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270721" y="1540541"/>
            <a:ext cx="10515600" cy="4401205"/>
          </a:xfrm>
          <a:prstGeom prst="rect">
            <a:avLst/>
          </a:prstGeom>
          <a:noFill/>
        </p:spPr>
        <p:txBody>
          <a:bodyPr wrap="square" rtlCol="0">
            <a:spAutoFit/>
          </a:bodyPr>
          <a:lstStyle/>
          <a:p>
            <a:pPr marL="457200" indent="-457200">
              <a:buFont typeface="Arial" panose="020B0604020202020204" pitchFamily="34" charset="0"/>
              <a:buChar char="•"/>
            </a:pPr>
            <a:r>
              <a:rPr lang="nb-NO" sz="2800" dirty="0"/>
              <a:t>Nestleder – den neste lederen</a:t>
            </a:r>
          </a:p>
          <a:p>
            <a:pPr marL="457200" indent="-457200">
              <a:buFont typeface="Arial" panose="020B0604020202020204" pitchFamily="34" charset="0"/>
              <a:buChar char="•"/>
            </a:pPr>
            <a:r>
              <a:rPr lang="nb-NO" sz="2800" dirty="0"/>
              <a:t>7 steg</a:t>
            </a:r>
          </a:p>
          <a:p>
            <a:pPr marL="914400" lvl="1" indent="-457200">
              <a:buFont typeface="Arial" panose="020B0604020202020204" pitchFamily="34" charset="0"/>
              <a:buChar char="•"/>
            </a:pPr>
            <a:r>
              <a:rPr lang="nb-NO" sz="2800" dirty="0"/>
              <a:t>Lev ut det du vil gi videre</a:t>
            </a:r>
          </a:p>
          <a:p>
            <a:pPr marL="914400" lvl="1" indent="-457200">
              <a:buFont typeface="Arial" panose="020B0604020202020204" pitchFamily="34" charset="0"/>
              <a:buChar char="•"/>
            </a:pPr>
            <a:r>
              <a:rPr lang="nb-NO" sz="2800" dirty="0"/>
              <a:t>Oppdag en potensiell nestleder</a:t>
            </a:r>
          </a:p>
          <a:p>
            <a:pPr marL="914400" lvl="1" indent="-457200">
              <a:buFont typeface="Arial" panose="020B0604020202020204" pitchFamily="34" charset="0"/>
              <a:buChar char="•"/>
            </a:pPr>
            <a:r>
              <a:rPr lang="nb-NO" sz="2800" dirty="0"/>
              <a:t>Bygg relasjon med vedkommende</a:t>
            </a:r>
          </a:p>
          <a:p>
            <a:pPr marL="914400" lvl="1" indent="-457200">
              <a:buFont typeface="Arial" panose="020B0604020202020204" pitchFamily="34" charset="0"/>
              <a:buChar char="•"/>
            </a:pPr>
            <a:r>
              <a:rPr lang="nb-NO" sz="2800" dirty="0"/>
              <a:t>Beskriv visjonen til smågruppe. Gi tro på at vedkommende kan bli viktig her.</a:t>
            </a:r>
          </a:p>
          <a:p>
            <a:pPr marL="914400" lvl="1" indent="-457200">
              <a:buFont typeface="Arial" panose="020B0604020202020204" pitchFamily="34" charset="0"/>
              <a:buChar char="•"/>
            </a:pPr>
            <a:r>
              <a:rPr lang="nb-NO" sz="2800" dirty="0"/>
              <a:t>Bli enige om en gjensidig forpliktelse</a:t>
            </a:r>
          </a:p>
          <a:p>
            <a:pPr marL="914400" lvl="1" indent="-457200">
              <a:buFont typeface="Arial" panose="020B0604020202020204" pitchFamily="34" charset="0"/>
              <a:buChar char="•"/>
            </a:pPr>
            <a:r>
              <a:rPr lang="nb-NO" sz="2800" dirty="0"/>
              <a:t>Tren dem</a:t>
            </a:r>
          </a:p>
          <a:p>
            <a:pPr marL="914400" lvl="1" indent="-457200">
              <a:buFont typeface="Arial" panose="020B0604020202020204" pitchFamily="34" charset="0"/>
              <a:buChar char="•"/>
            </a:pPr>
            <a:r>
              <a:rPr lang="nb-NO" sz="2800" dirty="0"/>
              <a:t>Send dem ut. Feire</a:t>
            </a:r>
          </a:p>
        </p:txBody>
      </p:sp>
    </p:spTree>
    <p:extLst>
      <p:ext uri="{BB962C8B-B14F-4D97-AF65-F5344CB8AC3E}">
        <p14:creationId xmlns:p14="http://schemas.microsoft.com/office/powerpoint/2010/main" val="212875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6. Tren en nestleder</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007684" y="1615615"/>
            <a:ext cx="10515600" cy="4401205"/>
          </a:xfrm>
          <a:prstGeom prst="rect">
            <a:avLst/>
          </a:prstGeom>
          <a:noFill/>
        </p:spPr>
        <p:txBody>
          <a:bodyPr wrap="square" rtlCol="0">
            <a:spAutoFit/>
          </a:bodyPr>
          <a:lstStyle/>
          <a:p>
            <a:pPr marL="457200" indent="-457200">
              <a:buFont typeface="Arial" panose="020B0604020202020204" pitchFamily="34" charset="0"/>
              <a:buChar char="•"/>
            </a:pPr>
            <a:r>
              <a:rPr lang="nb-NO" sz="2800" dirty="0"/>
              <a:t>Nestleder – den neste lederen</a:t>
            </a:r>
          </a:p>
          <a:p>
            <a:pPr marL="457200" indent="-457200">
              <a:buFont typeface="Arial" panose="020B0604020202020204" pitchFamily="34" charset="0"/>
              <a:buChar char="•"/>
            </a:pPr>
            <a:r>
              <a:rPr lang="nb-NO" sz="2800" dirty="0"/>
              <a:t>7 steg</a:t>
            </a:r>
          </a:p>
          <a:p>
            <a:pPr marL="914400" lvl="1" indent="-457200">
              <a:buFont typeface="Arial" panose="020B0604020202020204" pitchFamily="34" charset="0"/>
              <a:buChar char="•"/>
            </a:pPr>
            <a:r>
              <a:rPr lang="nb-NO" sz="2800" dirty="0"/>
              <a:t>Lev ut det du vil gi videre</a:t>
            </a:r>
          </a:p>
          <a:p>
            <a:pPr marL="914400" lvl="1" indent="-457200">
              <a:buFont typeface="Arial" panose="020B0604020202020204" pitchFamily="34" charset="0"/>
              <a:buChar char="•"/>
            </a:pPr>
            <a:r>
              <a:rPr lang="nb-NO" sz="2800" dirty="0"/>
              <a:t>Oppdag en potensiell nestleder</a:t>
            </a:r>
          </a:p>
          <a:p>
            <a:pPr marL="914400" lvl="1" indent="-457200">
              <a:buFont typeface="Arial" panose="020B0604020202020204" pitchFamily="34" charset="0"/>
              <a:buChar char="•"/>
            </a:pPr>
            <a:r>
              <a:rPr lang="nb-NO" sz="2800" dirty="0"/>
              <a:t>Bygg relasjon med vedkommende</a:t>
            </a:r>
          </a:p>
          <a:p>
            <a:pPr marL="914400" lvl="1" indent="-457200">
              <a:buFont typeface="Arial" panose="020B0604020202020204" pitchFamily="34" charset="0"/>
              <a:buChar char="•"/>
            </a:pPr>
            <a:r>
              <a:rPr lang="nb-NO" sz="2800" dirty="0"/>
              <a:t>Beskriv visjonen til smågruppe. Gi tro på at vedkommende kan bli viktig her.</a:t>
            </a:r>
          </a:p>
          <a:p>
            <a:pPr marL="914400" lvl="1" indent="-457200">
              <a:buFont typeface="Arial" panose="020B0604020202020204" pitchFamily="34" charset="0"/>
              <a:buChar char="•"/>
            </a:pPr>
            <a:r>
              <a:rPr lang="nb-NO" sz="2800" dirty="0"/>
              <a:t>Bli enige om en gjensidig forpliktelse</a:t>
            </a:r>
          </a:p>
          <a:p>
            <a:pPr marL="914400" lvl="1" indent="-457200">
              <a:buFont typeface="Arial" panose="020B0604020202020204" pitchFamily="34" charset="0"/>
              <a:buChar char="•"/>
            </a:pPr>
            <a:r>
              <a:rPr lang="nb-NO" sz="2800" b="1" dirty="0"/>
              <a:t>Tren dem</a:t>
            </a:r>
          </a:p>
          <a:p>
            <a:pPr marL="914400" lvl="1" indent="-457200">
              <a:buFont typeface="Arial" panose="020B0604020202020204" pitchFamily="34" charset="0"/>
              <a:buChar char="•"/>
            </a:pPr>
            <a:r>
              <a:rPr lang="nb-NO" sz="2800" dirty="0"/>
              <a:t>Send dem ut. Feire</a:t>
            </a:r>
          </a:p>
        </p:txBody>
      </p:sp>
    </p:spTree>
    <p:extLst>
      <p:ext uri="{BB962C8B-B14F-4D97-AF65-F5344CB8AC3E}">
        <p14:creationId xmlns:p14="http://schemas.microsoft.com/office/powerpoint/2010/main" val="1895318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6. Tren en nestleder</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2677656"/>
          </a:xfrm>
          <a:prstGeom prst="rect">
            <a:avLst/>
          </a:prstGeom>
          <a:noFill/>
        </p:spPr>
        <p:txBody>
          <a:bodyPr wrap="square" rtlCol="0">
            <a:spAutoFit/>
          </a:bodyPr>
          <a:lstStyle/>
          <a:p>
            <a:pPr marL="457200" indent="-457200">
              <a:buFont typeface="Arial" panose="020B0604020202020204" pitchFamily="34" charset="0"/>
              <a:buChar char="•"/>
            </a:pPr>
            <a:r>
              <a:rPr lang="nb-NO" sz="2800" dirty="0"/>
              <a:t>Trene en nestleder.</a:t>
            </a:r>
          </a:p>
          <a:p>
            <a:pPr marL="914400" lvl="1" indent="-457200">
              <a:buFont typeface="Arial" panose="020B0604020202020204" pitchFamily="34" charset="0"/>
              <a:buChar char="•"/>
            </a:pPr>
            <a:r>
              <a:rPr lang="nb-NO" sz="2800" dirty="0"/>
              <a:t>Jeg leder. Du ser på</a:t>
            </a:r>
          </a:p>
          <a:p>
            <a:pPr marL="914400" lvl="1" indent="-457200">
              <a:buFont typeface="Arial" panose="020B0604020202020204" pitchFamily="34" charset="0"/>
              <a:buChar char="•"/>
            </a:pPr>
            <a:r>
              <a:rPr lang="nb-NO" sz="2800" dirty="0"/>
              <a:t>Jeg leder. Du hjelper</a:t>
            </a:r>
          </a:p>
          <a:p>
            <a:pPr marL="914400" lvl="1" indent="-457200">
              <a:buFont typeface="Arial" panose="020B0604020202020204" pitchFamily="34" charset="0"/>
              <a:buChar char="•"/>
            </a:pPr>
            <a:r>
              <a:rPr lang="nb-NO" sz="2800" dirty="0"/>
              <a:t>Du leder. Jeg hjelper. Vi prater.</a:t>
            </a:r>
          </a:p>
          <a:p>
            <a:pPr marL="914400" lvl="1" indent="-457200">
              <a:buFont typeface="Arial" panose="020B0604020202020204" pitchFamily="34" charset="0"/>
              <a:buChar char="•"/>
            </a:pPr>
            <a:r>
              <a:rPr lang="nb-NO" sz="2800" dirty="0"/>
              <a:t>Du leder. Jeg ser på. Vi prater</a:t>
            </a:r>
          </a:p>
          <a:p>
            <a:pPr marL="914400" lvl="1" indent="-457200">
              <a:buFont typeface="Arial" panose="020B0604020202020204" pitchFamily="34" charset="0"/>
              <a:buChar char="•"/>
            </a:pPr>
            <a:r>
              <a:rPr lang="nb-NO" sz="2800" dirty="0"/>
              <a:t>Du leder. Noen andre ser på -&gt;</a:t>
            </a:r>
          </a:p>
        </p:txBody>
      </p:sp>
    </p:spTree>
    <p:extLst>
      <p:ext uri="{BB962C8B-B14F-4D97-AF65-F5344CB8AC3E}">
        <p14:creationId xmlns:p14="http://schemas.microsoft.com/office/powerpoint/2010/main" val="174872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normAutofit/>
          </a:bodyPr>
          <a:lstStyle/>
          <a:p>
            <a:r>
              <a:rPr lang="nb-NO" sz="4000" b="1" dirty="0"/>
              <a:t>7. Arranger sosiale aktiviteter utenom samlingene</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954107"/>
          </a:xfrm>
          <a:prstGeom prst="rect">
            <a:avLst/>
          </a:prstGeom>
          <a:noFill/>
        </p:spPr>
        <p:txBody>
          <a:bodyPr wrap="square" rtlCol="0">
            <a:spAutoFit/>
          </a:bodyPr>
          <a:lstStyle/>
          <a:p>
            <a:pPr marL="457200" indent="-457200">
              <a:buFont typeface="Arial" panose="020B0604020202020204" pitchFamily="34" charset="0"/>
              <a:buChar char="•"/>
            </a:pPr>
            <a:r>
              <a:rPr lang="nb-NO" sz="2800" dirty="0"/>
              <a:t>Øker begeistringen og involveringen</a:t>
            </a:r>
          </a:p>
          <a:p>
            <a:pPr marL="457200" indent="-457200">
              <a:buFont typeface="Arial" panose="020B0604020202020204" pitchFamily="34" charset="0"/>
              <a:buChar char="•"/>
            </a:pPr>
            <a:r>
              <a:rPr lang="nb-NO" sz="2800" dirty="0"/>
              <a:t>Tiltrekker seg nye</a:t>
            </a:r>
          </a:p>
        </p:txBody>
      </p:sp>
    </p:spTree>
    <p:extLst>
      <p:ext uri="{BB962C8B-B14F-4D97-AF65-F5344CB8AC3E}">
        <p14:creationId xmlns:p14="http://schemas.microsoft.com/office/powerpoint/2010/main" val="272155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8. Personlig vekst</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3539430"/>
          </a:xfrm>
          <a:prstGeom prst="rect">
            <a:avLst/>
          </a:prstGeom>
          <a:noFill/>
        </p:spPr>
        <p:txBody>
          <a:bodyPr wrap="square" rtlCol="0">
            <a:spAutoFit/>
          </a:bodyPr>
          <a:lstStyle/>
          <a:p>
            <a:pPr marL="457200" indent="-457200">
              <a:buFont typeface="Arial" panose="020B0604020202020204" pitchFamily="34" charset="0"/>
              <a:buChar char="•"/>
            </a:pPr>
            <a:r>
              <a:rPr lang="nb-NO" sz="2800" dirty="0"/>
              <a:t>Planlegg tid til Bibel og bønn. </a:t>
            </a:r>
          </a:p>
          <a:p>
            <a:pPr marL="457200" indent="-457200">
              <a:buFont typeface="Arial" panose="020B0604020202020204" pitchFamily="34" charset="0"/>
              <a:buChar char="•"/>
            </a:pPr>
            <a:r>
              <a:rPr lang="nb-NO" sz="2800" dirty="0"/>
              <a:t>Sett noen konkrete mål</a:t>
            </a:r>
          </a:p>
          <a:p>
            <a:pPr marL="457200" indent="-457200">
              <a:buFont typeface="Arial" panose="020B0604020202020204" pitchFamily="34" charset="0"/>
              <a:buChar char="•"/>
            </a:pPr>
            <a:r>
              <a:rPr lang="nb-NO" sz="2800" dirty="0" err="1"/>
              <a:t>Ansvarliggjør</a:t>
            </a:r>
            <a:r>
              <a:rPr lang="nb-NO" sz="2800" dirty="0"/>
              <a:t> deg selv (Medvandrer)</a:t>
            </a:r>
          </a:p>
          <a:p>
            <a:pPr marL="457200" indent="-457200">
              <a:buFont typeface="Arial" panose="020B0604020202020204" pitchFamily="34" charset="0"/>
              <a:buChar char="•"/>
            </a:pPr>
            <a:r>
              <a:rPr lang="nb-NO" sz="2800" dirty="0"/>
              <a:t>Vi kan bare gi videre det vi selv har fått</a:t>
            </a:r>
          </a:p>
          <a:p>
            <a:pPr marL="457200" indent="-457200">
              <a:buFont typeface="Arial" panose="020B0604020202020204" pitchFamily="34" charset="0"/>
              <a:buChar char="•"/>
            </a:pPr>
            <a:r>
              <a:rPr lang="nb-NO" sz="2800" dirty="0"/>
              <a:t>Luk 2:52:</a:t>
            </a:r>
            <a:br>
              <a:rPr lang="nb-NO" sz="2800" dirty="0"/>
            </a:br>
            <a:r>
              <a:rPr lang="nb-NO" sz="2800" dirty="0"/>
              <a:t>«Og Jesus gikk fram i alder og visdom. Han var til glede for Gud og mennesker.»</a:t>
            </a:r>
          </a:p>
          <a:p>
            <a:pPr marL="457200" indent="-457200">
              <a:buFont typeface="Arial" panose="020B0604020202020204" pitchFamily="34" charset="0"/>
              <a:buChar char="•"/>
            </a:pPr>
            <a:r>
              <a:rPr lang="nb-NO" sz="2800" dirty="0"/>
              <a:t>Personlig vekst er resultatet av daglige vaner.</a:t>
            </a:r>
          </a:p>
        </p:txBody>
      </p:sp>
    </p:spTree>
    <p:extLst>
      <p:ext uri="{BB962C8B-B14F-4D97-AF65-F5344CB8AC3E}">
        <p14:creationId xmlns:p14="http://schemas.microsoft.com/office/powerpoint/2010/main" val="48265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Spørsmål til samtale</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2677656"/>
          </a:xfrm>
          <a:prstGeom prst="rect">
            <a:avLst/>
          </a:prstGeom>
          <a:noFill/>
        </p:spPr>
        <p:txBody>
          <a:bodyPr wrap="square" rtlCol="0">
            <a:spAutoFit/>
          </a:bodyPr>
          <a:lstStyle/>
          <a:p>
            <a:pPr marL="457200" indent="-457200">
              <a:buFont typeface="Arial" panose="020B0604020202020204" pitchFamily="34" charset="0"/>
              <a:buChar char="•"/>
            </a:pPr>
            <a:r>
              <a:rPr lang="nb-NO" sz="2800" dirty="0"/>
              <a:t>Hvilke fordeler/ulemper har en gruppe som ikke har en leder?</a:t>
            </a:r>
          </a:p>
          <a:p>
            <a:pPr marL="457200" indent="-457200">
              <a:buFont typeface="Arial" panose="020B0604020202020204" pitchFamily="34" charset="0"/>
              <a:buChar char="•"/>
            </a:pPr>
            <a:r>
              <a:rPr lang="nb-NO" sz="2800" dirty="0"/>
              <a:t>Ser du på deg selv som en leder? Hvorfor? Hvorfor ikke?</a:t>
            </a:r>
          </a:p>
          <a:p>
            <a:pPr marL="457200" indent="-457200">
              <a:buFont typeface="Arial" panose="020B0604020202020204" pitchFamily="34" charset="0"/>
              <a:buChar char="•"/>
            </a:pPr>
            <a:r>
              <a:rPr lang="nb-NO" sz="2800" dirty="0"/>
              <a:t>Hvilke av de 8 vanene er viktigst? Hvorfor?</a:t>
            </a:r>
          </a:p>
          <a:p>
            <a:pPr marL="457200" indent="-457200">
              <a:buFont typeface="Arial" panose="020B0604020202020204" pitchFamily="34" charset="0"/>
              <a:buChar char="•"/>
            </a:pPr>
            <a:r>
              <a:rPr lang="nb-NO" sz="2800" dirty="0"/>
              <a:t>Er det overkommelig å skulle innarbeide de 8 vanene i livet?</a:t>
            </a:r>
          </a:p>
          <a:p>
            <a:pPr marL="457200" indent="-457200">
              <a:buFont typeface="Arial" panose="020B0604020202020204" pitchFamily="34" charset="0"/>
              <a:buChar char="•"/>
            </a:pPr>
            <a:r>
              <a:rPr lang="nb-NO" sz="2800" dirty="0"/>
              <a:t>Diskuter påstanden: </a:t>
            </a:r>
            <a:br>
              <a:rPr lang="nb-NO" sz="2800" dirty="0"/>
            </a:br>
            <a:r>
              <a:rPr lang="nb-NO" sz="2800" dirty="0"/>
              <a:t>«Dette smågruppekonseptet står og faller på lederskap.» </a:t>
            </a:r>
          </a:p>
        </p:txBody>
      </p:sp>
    </p:spTree>
    <p:extLst>
      <p:ext uri="{BB962C8B-B14F-4D97-AF65-F5344CB8AC3E}">
        <p14:creationId xmlns:p14="http://schemas.microsoft.com/office/powerpoint/2010/main" val="1517197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Tema som kommer på ledertrening i vår</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029987" y="1690688"/>
            <a:ext cx="10515600" cy="4401205"/>
          </a:xfrm>
          <a:prstGeom prst="rect">
            <a:avLst/>
          </a:prstGeom>
          <a:noFill/>
        </p:spPr>
        <p:txBody>
          <a:bodyPr wrap="square" rtlCol="0">
            <a:spAutoFit/>
          </a:bodyPr>
          <a:lstStyle/>
          <a:p>
            <a:pPr marL="457200" indent="-457200">
              <a:buFont typeface="Arial" panose="020B0604020202020204" pitchFamily="34" charset="0"/>
              <a:buChar char="•"/>
            </a:pPr>
            <a:r>
              <a:rPr lang="nb-NO" sz="2800" dirty="0"/>
              <a:t>Hva er hensikten med smågrupper?</a:t>
            </a:r>
          </a:p>
          <a:p>
            <a:pPr marL="457200" indent="-457200">
              <a:buFont typeface="Arial" panose="020B0604020202020204" pitchFamily="34" charset="0"/>
              <a:buChar char="•"/>
            </a:pPr>
            <a:r>
              <a:rPr lang="nb-NO" sz="2800" dirty="0"/>
              <a:t>Hvordan lede en gruppesamling?</a:t>
            </a:r>
          </a:p>
          <a:p>
            <a:pPr marL="457200" indent="-457200">
              <a:buFont typeface="Arial" panose="020B0604020202020204" pitchFamily="34" charset="0"/>
              <a:buChar char="•"/>
            </a:pPr>
            <a:r>
              <a:rPr lang="nb-NO" sz="2800" dirty="0"/>
              <a:t>Hvordan deler vi grupper? Hva skjer når vi deler?</a:t>
            </a:r>
          </a:p>
          <a:p>
            <a:pPr marL="457200" indent="-457200">
              <a:buFont typeface="Arial" panose="020B0604020202020204" pitchFamily="34" charset="0"/>
              <a:buChar char="•"/>
            </a:pPr>
            <a:r>
              <a:rPr lang="nb-NO" sz="2800" dirty="0"/>
              <a:t>Hvordan være en god leder for dine deltakere?</a:t>
            </a:r>
          </a:p>
          <a:p>
            <a:pPr marL="457200" indent="-457200">
              <a:buFont typeface="Arial" panose="020B0604020202020204" pitchFamily="34" charset="0"/>
              <a:buChar char="•"/>
            </a:pPr>
            <a:r>
              <a:rPr lang="nb-NO" sz="2800" dirty="0"/>
              <a:t>Hva kan hindre vekst i en smågruppe</a:t>
            </a:r>
          </a:p>
          <a:p>
            <a:pPr marL="457200" indent="-457200">
              <a:buFont typeface="Arial" panose="020B0604020202020204" pitchFamily="34" charset="0"/>
              <a:buChar char="•"/>
            </a:pPr>
            <a:r>
              <a:rPr lang="nb-NO" sz="2800" dirty="0"/>
              <a:t>Hvordan følge opp gruppen din?</a:t>
            </a:r>
          </a:p>
          <a:p>
            <a:pPr marL="457200" indent="-457200">
              <a:buFont typeface="Arial" panose="020B0604020202020204" pitchFamily="34" charset="0"/>
              <a:buChar char="•"/>
            </a:pPr>
            <a:r>
              <a:rPr lang="nb-NO" sz="2800" dirty="0"/>
              <a:t>Hvordan skape en sunn gruppe?</a:t>
            </a:r>
          </a:p>
          <a:p>
            <a:pPr marL="457200" indent="-457200">
              <a:buFont typeface="Arial" panose="020B0604020202020204" pitchFamily="34" charset="0"/>
              <a:buChar char="•"/>
            </a:pPr>
            <a:r>
              <a:rPr lang="nb-NO" sz="2800" dirty="0"/>
              <a:t>Hvordan disippelgjøre mennesker?</a:t>
            </a:r>
          </a:p>
          <a:p>
            <a:pPr marL="457200" indent="-457200">
              <a:buFont typeface="Arial" panose="020B0604020202020204" pitchFamily="34" charset="0"/>
              <a:buChar char="•"/>
            </a:pPr>
            <a:r>
              <a:rPr lang="nb-NO" sz="2800" dirty="0"/>
              <a:t>Hva gjør jeg med utfordringer i gruppen?</a:t>
            </a:r>
          </a:p>
          <a:p>
            <a:pPr marL="457200" indent="-457200">
              <a:buFont typeface="Arial" panose="020B0604020202020204" pitchFamily="34" charset="0"/>
              <a:buChar char="•"/>
            </a:pPr>
            <a:r>
              <a:rPr lang="nb-NO" sz="2800" dirty="0"/>
              <a:t>Hvordan trene den neste lederen? </a:t>
            </a:r>
          </a:p>
        </p:txBody>
      </p:sp>
    </p:spTree>
    <p:extLst>
      <p:ext uri="{BB962C8B-B14F-4D97-AF65-F5344CB8AC3E}">
        <p14:creationId xmlns:p14="http://schemas.microsoft.com/office/powerpoint/2010/main" val="858852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Til videre lesning</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2246769"/>
          </a:xfrm>
          <a:prstGeom prst="rect">
            <a:avLst/>
          </a:prstGeom>
          <a:noFill/>
        </p:spPr>
        <p:txBody>
          <a:bodyPr wrap="square" rtlCol="0">
            <a:spAutoFit/>
          </a:bodyPr>
          <a:lstStyle/>
          <a:p>
            <a:pPr marL="457200" indent="-457200">
              <a:buFont typeface="Arial" panose="020B0604020202020204" pitchFamily="34" charset="0"/>
              <a:buChar char="•"/>
            </a:pPr>
            <a:r>
              <a:rPr lang="nb-NO" sz="2800" dirty="0"/>
              <a:t>Øystein </a:t>
            </a:r>
            <a:r>
              <a:rPr lang="nb-NO" sz="2800" dirty="0" err="1"/>
              <a:t>Gjerme</a:t>
            </a:r>
            <a:r>
              <a:rPr lang="nb-NO" sz="2800" dirty="0"/>
              <a:t>: 	Tusen hjem</a:t>
            </a:r>
          </a:p>
          <a:p>
            <a:pPr marL="457200" indent="-457200">
              <a:buFont typeface="Arial" panose="020B0604020202020204" pitchFamily="34" charset="0"/>
              <a:buChar char="•"/>
            </a:pPr>
            <a:r>
              <a:rPr lang="nb-NO" sz="2800" dirty="0" err="1"/>
              <a:t>Dave</a:t>
            </a:r>
            <a:r>
              <a:rPr lang="nb-NO" sz="2800" dirty="0"/>
              <a:t> </a:t>
            </a:r>
            <a:r>
              <a:rPr lang="nb-NO" sz="2800" dirty="0" err="1"/>
              <a:t>Earley</a:t>
            </a:r>
            <a:r>
              <a:rPr lang="nb-NO" sz="2800" dirty="0"/>
              <a:t>: 		8 </a:t>
            </a:r>
            <a:r>
              <a:rPr lang="nb-NO" sz="2800" dirty="0" err="1"/>
              <a:t>habits</a:t>
            </a:r>
            <a:r>
              <a:rPr lang="nb-NO" sz="2800" dirty="0"/>
              <a:t> </a:t>
            </a:r>
            <a:r>
              <a:rPr lang="nb-NO" sz="2800" dirty="0" err="1"/>
              <a:t>of</a:t>
            </a:r>
            <a:r>
              <a:rPr lang="nb-NO" sz="2800" dirty="0"/>
              <a:t> </a:t>
            </a:r>
            <a:r>
              <a:rPr lang="nb-NO" sz="2800" dirty="0" err="1"/>
              <a:t>effective</a:t>
            </a:r>
            <a:r>
              <a:rPr lang="nb-NO" sz="2800" dirty="0"/>
              <a:t> </a:t>
            </a:r>
            <a:r>
              <a:rPr lang="nb-NO" sz="2800" dirty="0" err="1"/>
              <a:t>small</a:t>
            </a:r>
            <a:r>
              <a:rPr lang="nb-NO" sz="2800" dirty="0"/>
              <a:t> </a:t>
            </a:r>
            <a:r>
              <a:rPr lang="nb-NO" sz="2800" dirty="0" err="1"/>
              <a:t>group</a:t>
            </a:r>
            <a:r>
              <a:rPr lang="nb-NO" sz="2800" dirty="0"/>
              <a:t> leaders</a:t>
            </a:r>
          </a:p>
          <a:p>
            <a:pPr marL="457200" indent="-457200">
              <a:buFont typeface="Arial" panose="020B0604020202020204" pitchFamily="34" charset="0"/>
              <a:buChar char="•"/>
            </a:pPr>
            <a:r>
              <a:rPr lang="nb-NO" sz="2800" dirty="0" err="1"/>
              <a:t>Dave</a:t>
            </a:r>
            <a:r>
              <a:rPr lang="nb-NO" sz="2800" dirty="0"/>
              <a:t> </a:t>
            </a:r>
            <a:r>
              <a:rPr lang="nb-NO" sz="2800" dirty="0" err="1"/>
              <a:t>Earley</a:t>
            </a:r>
            <a:r>
              <a:rPr lang="nb-NO" sz="2800" dirty="0"/>
              <a:t>:	 	The </a:t>
            </a:r>
            <a:r>
              <a:rPr lang="nb-NO" sz="2800" dirty="0" err="1"/>
              <a:t>small</a:t>
            </a:r>
            <a:r>
              <a:rPr lang="nb-NO" sz="2800" dirty="0"/>
              <a:t> </a:t>
            </a:r>
            <a:r>
              <a:rPr lang="nb-NO" sz="2800" dirty="0" err="1"/>
              <a:t>group</a:t>
            </a:r>
            <a:r>
              <a:rPr lang="nb-NO" sz="2800" dirty="0"/>
              <a:t> </a:t>
            </a:r>
            <a:r>
              <a:rPr lang="nb-NO" sz="2800" dirty="0" err="1"/>
              <a:t>leader’s</a:t>
            </a:r>
            <a:r>
              <a:rPr lang="nb-NO" sz="2800" dirty="0"/>
              <a:t> </a:t>
            </a:r>
            <a:r>
              <a:rPr lang="nb-NO" sz="2800" dirty="0" err="1"/>
              <a:t>toolkit</a:t>
            </a:r>
            <a:endParaRPr lang="nb-NO" sz="2800" dirty="0"/>
          </a:p>
          <a:p>
            <a:pPr marL="457200" indent="-457200">
              <a:buFont typeface="Arial" panose="020B0604020202020204" pitchFamily="34" charset="0"/>
              <a:buChar char="•"/>
            </a:pPr>
            <a:r>
              <a:rPr lang="nb-NO" sz="2800" dirty="0"/>
              <a:t>Robert E Coleman: 	The Master Plan </a:t>
            </a:r>
            <a:r>
              <a:rPr lang="nb-NO" sz="2800" dirty="0" err="1"/>
              <a:t>of</a:t>
            </a:r>
            <a:r>
              <a:rPr lang="nb-NO" sz="2800" dirty="0"/>
              <a:t> </a:t>
            </a:r>
            <a:r>
              <a:rPr lang="nb-NO" sz="2800" dirty="0" err="1"/>
              <a:t>Evangelism</a:t>
            </a:r>
            <a:endParaRPr lang="nb-NO" sz="2800" dirty="0"/>
          </a:p>
          <a:p>
            <a:pPr marL="457200" indent="-457200">
              <a:buFont typeface="Arial" panose="020B0604020202020204" pitchFamily="34" charset="0"/>
              <a:buChar char="•"/>
            </a:pPr>
            <a:r>
              <a:rPr lang="nb-NO" sz="2800" dirty="0"/>
              <a:t>John C Maxwell: 	5 </a:t>
            </a:r>
            <a:r>
              <a:rPr lang="nb-NO" sz="2800" dirty="0" err="1"/>
              <a:t>levels</a:t>
            </a:r>
            <a:r>
              <a:rPr lang="nb-NO" sz="2800" dirty="0"/>
              <a:t> </a:t>
            </a:r>
            <a:r>
              <a:rPr lang="nb-NO" sz="2800" dirty="0" err="1"/>
              <a:t>of</a:t>
            </a:r>
            <a:r>
              <a:rPr lang="nb-NO" sz="2800" dirty="0"/>
              <a:t> </a:t>
            </a:r>
            <a:r>
              <a:rPr lang="nb-NO" sz="2800" dirty="0" err="1"/>
              <a:t>leadership</a:t>
            </a:r>
            <a:r>
              <a:rPr lang="nb-NO" sz="2800" dirty="0"/>
              <a:t> (</a:t>
            </a:r>
            <a:r>
              <a:rPr lang="nb-NO" sz="2800" dirty="0" err="1"/>
              <a:t>YouTube</a:t>
            </a:r>
            <a:r>
              <a:rPr lang="nb-NO" sz="2800" dirty="0"/>
              <a:t>)</a:t>
            </a:r>
          </a:p>
        </p:txBody>
      </p:sp>
    </p:spTree>
    <p:extLst>
      <p:ext uri="{BB962C8B-B14F-4D97-AF65-F5344CB8AC3E}">
        <p14:creationId xmlns:p14="http://schemas.microsoft.com/office/powerpoint/2010/main" val="140113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Dagens bibelvers om ledelse</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8" name="TekstSylinder 7">
            <a:extLst>
              <a:ext uri="{FF2B5EF4-FFF2-40B4-BE49-F238E27FC236}">
                <a16:creationId xmlns:a16="http://schemas.microsoft.com/office/drawing/2014/main" id="{804D80E3-7D73-468B-9C0A-EC7EAE6C8C52}"/>
              </a:ext>
            </a:extLst>
          </p:cNvPr>
          <p:cNvSpPr txBox="1"/>
          <p:nvPr/>
        </p:nvSpPr>
        <p:spPr>
          <a:xfrm>
            <a:off x="940777" y="1995854"/>
            <a:ext cx="10515600" cy="3970318"/>
          </a:xfrm>
          <a:prstGeom prst="rect">
            <a:avLst/>
          </a:prstGeom>
          <a:noFill/>
        </p:spPr>
        <p:txBody>
          <a:bodyPr wrap="square" rtlCol="0">
            <a:spAutoFit/>
          </a:bodyPr>
          <a:lstStyle/>
          <a:p>
            <a:r>
              <a:rPr lang="nb-NO" sz="2800" b="1" dirty="0"/>
              <a:t>Mark 10,42-45:</a:t>
            </a:r>
            <a:br>
              <a:rPr lang="nb-NO" sz="2800" dirty="0"/>
            </a:br>
            <a:r>
              <a:rPr lang="nb-NO" sz="2800" dirty="0"/>
              <a:t>Men Jesus kalte dem til seg og sa til dem: Dere vet at de som gjelder for å være fyrster for folkene, hersker over dem, og deres stormenn bruker makt over dem. Slik skal det ikke være blant dere, men den som vil være stor blant dere, skal være alles tjener. Og den som vil være den første blant dere, skal være alles trell. For Menneskesønnen er ikke kommet for å la seg tjene, men for selv å tjene og gi sitt liv som løsepenge i manges sted.</a:t>
            </a:r>
          </a:p>
          <a:p>
            <a:endParaRPr lang="nb-NO" sz="2800" dirty="0"/>
          </a:p>
        </p:txBody>
      </p:sp>
    </p:spTree>
    <p:extLst>
      <p:ext uri="{BB962C8B-B14F-4D97-AF65-F5344CB8AC3E}">
        <p14:creationId xmlns:p14="http://schemas.microsoft.com/office/powerpoint/2010/main" val="106875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Smågrupper i Salem</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8" name="TekstSylinder 7">
            <a:extLst>
              <a:ext uri="{FF2B5EF4-FFF2-40B4-BE49-F238E27FC236}">
                <a16:creationId xmlns:a16="http://schemas.microsoft.com/office/drawing/2014/main" id="{804D80E3-7D73-468B-9C0A-EC7EAE6C8C52}"/>
              </a:ext>
            </a:extLst>
          </p:cNvPr>
          <p:cNvSpPr txBox="1"/>
          <p:nvPr/>
        </p:nvSpPr>
        <p:spPr>
          <a:xfrm>
            <a:off x="1052290" y="1690688"/>
            <a:ext cx="10515600" cy="4401205"/>
          </a:xfrm>
          <a:prstGeom prst="rect">
            <a:avLst/>
          </a:prstGeom>
          <a:noFill/>
        </p:spPr>
        <p:txBody>
          <a:bodyPr wrap="square" rtlCol="0">
            <a:spAutoFit/>
          </a:bodyPr>
          <a:lstStyle/>
          <a:p>
            <a:pPr marL="457200" indent="-457200">
              <a:buFont typeface="Arial" panose="020B0604020202020204" pitchFamily="34" charset="0"/>
              <a:buChar char="•"/>
            </a:pPr>
            <a:r>
              <a:rPr lang="nb-NO" sz="2800" dirty="0"/>
              <a:t>Vinne, bevare, utruste og sende – til Guds ære</a:t>
            </a:r>
          </a:p>
          <a:p>
            <a:pPr marL="457200" indent="-457200">
              <a:buFont typeface="Arial" panose="020B0604020202020204" pitchFamily="34" charset="0"/>
              <a:buChar char="•"/>
            </a:pPr>
            <a:r>
              <a:rPr lang="nb-NO" sz="2800" dirty="0"/>
              <a:t>4 element i en smågruppesamling</a:t>
            </a:r>
          </a:p>
          <a:p>
            <a:pPr marL="914400" lvl="1" indent="-457200">
              <a:buFont typeface="Arial" panose="020B0604020202020204" pitchFamily="34" charset="0"/>
              <a:buChar char="•"/>
            </a:pPr>
            <a:r>
              <a:rPr lang="nb-NO" sz="2800" dirty="0"/>
              <a:t>Sosialt</a:t>
            </a:r>
          </a:p>
          <a:p>
            <a:pPr marL="914400" lvl="1" indent="-457200">
              <a:buFont typeface="Arial" panose="020B0604020202020204" pitchFamily="34" charset="0"/>
              <a:buChar char="•"/>
            </a:pPr>
            <a:r>
              <a:rPr lang="nb-NO" sz="2800" dirty="0"/>
              <a:t>Bibel</a:t>
            </a:r>
          </a:p>
          <a:p>
            <a:pPr marL="914400" lvl="1" indent="-457200">
              <a:buFont typeface="Arial" panose="020B0604020202020204" pitchFamily="34" charset="0"/>
              <a:buChar char="•"/>
            </a:pPr>
            <a:r>
              <a:rPr lang="nb-NO" sz="2800" dirty="0"/>
              <a:t>Dele liv</a:t>
            </a:r>
          </a:p>
          <a:p>
            <a:pPr marL="914400" lvl="1" indent="-457200">
              <a:buFont typeface="Arial" panose="020B0604020202020204" pitchFamily="34" charset="0"/>
              <a:buChar char="•"/>
            </a:pPr>
            <a:r>
              <a:rPr lang="nb-NO" sz="2800" dirty="0"/>
              <a:t>Bønn</a:t>
            </a:r>
          </a:p>
          <a:p>
            <a:pPr marL="457200" indent="-457200">
              <a:buFont typeface="Arial" panose="020B0604020202020204" pitchFamily="34" charset="0"/>
              <a:buChar char="•"/>
            </a:pPr>
            <a:r>
              <a:rPr lang="nb-NO" sz="2800" dirty="0"/>
              <a:t>Gruppene har som mål å dele seg</a:t>
            </a:r>
          </a:p>
          <a:p>
            <a:pPr marL="914400" lvl="1" indent="-457200">
              <a:buFont typeface="Arial" panose="020B0604020202020204" pitchFamily="34" charset="0"/>
              <a:buChar char="•"/>
            </a:pPr>
            <a:r>
              <a:rPr lang="nb-NO" sz="2800" dirty="0"/>
              <a:t>Invitere inn i miljøet</a:t>
            </a:r>
          </a:p>
          <a:p>
            <a:pPr marL="914400" lvl="1" indent="-457200">
              <a:buFont typeface="Arial" panose="020B0604020202020204" pitchFamily="34" charset="0"/>
              <a:buChar char="•"/>
            </a:pPr>
            <a:r>
              <a:rPr lang="nb-NO" sz="2800" dirty="0"/>
              <a:t>Evangelisering</a:t>
            </a:r>
          </a:p>
          <a:p>
            <a:pPr marL="457200" indent="-457200">
              <a:buFont typeface="Arial" panose="020B0604020202020204" pitchFamily="34" charset="0"/>
              <a:buChar char="•"/>
            </a:pPr>
            <a:r>
              <a:rPr lang="nb-NO" sz="2800" dirty="0"/>
              <a:t>Stort behov for ledere</a:t>
            </a:r>
          </a:p>
        </p:txBody>
      </p:sp>
    </p:spTree>
    <p:extLst>
      <p:ext uri="{BB962C8B-B14F-4D97-AF65-F5344CB8AC3E}">
        <p14:creationId xmlns:p14="http://schemas.microsoft.com/office/powerpoint/2010/main" val="66484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Gevinster av smågruppekonseptet</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8" name="TekstSylinder 7">
            <a:extLst>
              <a:ext uri="{FF2B5EF4-FFF2-40B4-BE49-F238E27FC236}">
                <a16:creationId xmlns:a16="http://schemas.microsoft.com/office/drawing/2014/main" id="{804D80E3-7D73-468B-9C0A-EC7EAE6C8C52}"/>
              </a:ext>
            </a:extLst>
          </p:cNvPr>
          <p:cNvSpPr txBox="1"/>
          <p:nvPr/>
        </p:nvSpPr>
        <p:spPr>
          <a:xfrm>
            <a:off x="940777" y="1995854"/>
            <a:ext cx="10515600" cy="2246769"/>
          </a:xfrm>
          <a:prstGeom prst="rect">
            <a:avLst/>
          </a:prstGeom>
          <a:noFill/>
        </p:spPr>
        <p:txBody>
          <a:bodyPr wrap="square" rtlCol="0">
            <a:spAutoFit/>
          </a:bodyPr>
          <a:lstStyle/>
          <a:p>
            <a:pPr marL="457200" indent="-457200">
              <a:buFont typeface="Arial" panose="020B0604020202020204" pitchFamily="34" charset="0"/>
              <a:buChar char="•"/>
            </a:pPr>
            <a:r>
              <a:rPr lang="nb-NO" sz="2800" dirty="0"/>
              <a:t>Alltid plass til nye</a:t>
            </a:r>
          </a:p>
          <a:p>
            <a:pPr marL="457200" indent="-457200">
              <a:buFont typeface="Arial" panose="020B0604020202020204" pitchFamily="34" charset="0"/>
              <a:buChar char="•"/>
            </a:pPr>
            <a:r>
              <a:rPr lang="nb-NO" sz="2800" dirty="0"/>
              <a:t>Nye ledere utvikles</a:t>
            </a:r>
          </a:p>
          <a:p>
            <a:pPr marL="457200" indent="-457200">
              <a:buFont typeface="Arial" panose="020B0604020202020204" pitchFamily="34" charset="0"/>
              <a:buChar char="•"/>
            </a:pPr>
            <a:r>
              <a:rPr lang="nb-NO" sz="2800" dirty="0"/>
              <a:t>Nye grupper dannes</a:t>
            </a:r>
          </a:p>
          <a:p>
            <a:pPr marL="457200" indent="-457200">
              <a:buFont typeface="Arial" panose="020B0604020202020204" pitchFamily="34" charset="0"/>
              <a:buChar char="•"/>
            </a:pPr>
            <a:r>
              <a:rPr lang="nb-NO" sz="2800" dirty="0"/>
              <a:t>Inkluderende menighet</a:t>
            </a:r>
          </a:p>
          <a:p>
            <a:pPr marL="457200" indent="-457200">
              <a:buFont typeface="Arial" panose="020B0604020202020204" pitchFamily="34" charset="0"/>
              <a:buChar char="•"/>
            </a:pPr>
            <a:r>
              <a:rPr lang="nb-NO" sz="2800" dirty="0"/>
              <a:t>Åpne, attraktive fellesskap.</a:t>
            </a:r>
          </a:p>
        </p:txBody>
      </p:sp>
    </p:spTree>
    <p:extLst>
      <p:ext uri="{BB962C8B-B14F-4D97-AF65-F5344CB8AC3E}">
        <p14:creationId xmlns:p14="http://schemas.microsoft.com/office/powerpoint/2010/main" val="4290174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En smågruppeleders 8 vaner</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8" name="TekstSylinder 7">
            <a:extLst>
              <a:ext uri="{FF2B5EF4-FFF2-40B4-BE49-F238E27FC236}">
                <a16:creationId xmlns:a16="http://schemas.microsoft.com/office/drawing/2014/main" id="{804D80E3-7D73-468B-9C0A-EC7EAE6C8C52}"/>
              </a:ext>
            </a:extLst>
          </p:cNvPr>
          <p:cNvSpPr txBox="1"/>
          <p:nvPr/>
        </p:nvSpPr>
        <p:spPr>
          <a:xfrm>
            <a:off x="940777" y="1995854"/>
            <a:ext cx="10515600" cy="1815882"/>
          </a:xfrm>
          <a:prstGeom prst="rect">
            <a:avLst/>
          </a:prstGeom>
          <a:noFill/>
        </p:spPr>
        <p:txBody>
          <a:bodyPr wrap="square" rtlCol="0">
            <a:spAutoFit/>
          </a:bodyPr>
          <a:lstStyle/>
          <a:p>
            <a:pPr marL="457200" indent="-457200">
              <a:buFont typeface="Arial" panose="020B0604020202020204" pitchFamily="34" charset="0"/>
              <a:buChar char="•"/>
            </a:pPr>
            <a:r>
              <a:rPr lang="nb-NO" sz="2800" dirty="0"/>
              <a:t>Kjønn, alder, personlighetstype, utrustning er uvesentlig for å lykkes som smågruppeleder</a:t>
            </a:r>
          </a:p>
          <a:p>
            <a:pPr marL="457200" indent="-457200">
              <a:buFont typeface="Arial" panose="020B0604020202020204" pitchFamily="34" charset="0"/>
              <a:buChar char="•"/>
            </a:pPr>
            <a:r>
              <a:rPr lang="nb-NO" sz="2800" dirty="0" err="1"/>
              <a:t>Dave</a:t>
            </a:r>
            <a:r>
              <a:rPr lang="nb-NO" sz="2800" dirty="0"/>
              <a:t> </a:t>
            </a:r>
            <a:r>
              <a:rPr lang="nb-NO" sz="2800" dirty="0" err="1"/>
              <a:t>Earley</a:t>
            </a:r>
            <a:r>
              <a:rPr lang="nb-NO" sz="2800" dirty="0"/>
              <a:t>: 8 vaner hos smågruppelederen hjelper gruppen til å vokse.</a:t>
            </a:r>
          </a:p>
        </p:txBody>
      </p:sp>
    </p:spTree>
    <p:extLst>
      <p:ext uri="{BB962C8B-B14F-4D97-AF65-F5344CB8AC3E}">
        <p14:creationId xmlns:p14="http://schemas.microsoft.com/office/powerpoint/2010/main" val="245607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1. Drøm om å lede en sunn, voksende gruppe</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1384995"/>
          </a:xfrm>
          <a:prstGeom prst="rect">
            <a:avLst/>
          </a:prstGeom>
          <a:noFill/>
        </p:spPr>
        <p:txBody>
          <a:bodyPr wrap="square" rtlCol="0">
            <a:spAutoFit/>
          </a:bodyPr>
          <a:lstStyle/>
          <a:p>
            <a:pPr marL="457200" indent="-457200">
              <a:buFont typeface="Arial" panose="020B0604020202020204" pitchFamily="34" charset="0"/>
              <a:buChar char="•"/>
            </a:pPr>
            <a:r>
              <a:rPr lang="nb-NO" sz="2800" dirty="0"/>
              <a:t>Visjon hjelper på fokus og motivasjon</a:t>
            </a:r>
          </a:p>
          <a:p>
            <a:pPr marL="457200" indent="-457200">
              <a:buFont typeface="Arial" panose="020B0604020202020204" pitchFamily="34" charset="0"/>
              <a:buChar char="•"/>
            </a:pPr>
            <a:r>
              <a:rPr lang="nb-NO" sz="2800" dirty="0"/>
              <a:t>Del eller utform visjonen med gruppen. Skriv ned. </a:t>
            </a:r>
          </a:p>
          <a:p>
            <a:pPr marL="457200" indent="-457200">
              <a:buFont typeface="Arial" panose="020B0604020202020204" pitchFamily="34" charset="0"/>
              <a:buChar char="•"/>
            </a:pPr>
            <a:r>
              <a:rPr lang="nb-NO" sz="2800" dirty="0"/>
              <a:t>Snakk om visjonen.</a:t>
            </a:r>
          </a:p>
        </p:txBody>
      </p:sp>
    </p:spTree>
    <p:extLst>
      <p:ext uri="{BB962C8B-B14F-4D97-AF65-F5344CB8AC3E}">
        <p14:creationId xmlns:p14="http://schemas.microsoft.com/office/powerpoint/2010/main" val="36888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2. Be for deltakerne i gruppen hver dag</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954107"/>
          </a:xfrm>
          <a:prstGeom prst="rect">
            <a:avLst/>
          </a:prstGeom>
          <a:noFill/>
        </p:spPr>
        <p:txBody>
          <a:bodyPr wrap="square" rtlCol="0">
            <a:spAutoFit/>
          </a:bodyPr>
          <a:lstStyle/>
          <a:p>
            <a:pPr marL="457200" indent="-457200">
              <a:buFont typeface="Arial" panose="020B0604020202020204" pitchFamily="34" charset="0"/>
              <a:buChar char="•"/>
            </a:pPr>
            <a:r>
              <a:rPr lang="nb-NO" sz="2800" dirty="0" err="1"/>
              <a:t>Joh</a:t>
            </a:r>
            <a:r>
              <a:rPr lang="nb-NO" sz="2800" dirty="0"/>
              <a:t> 15:5: «For uten meg kan dere ingen ting gjøre.»</a:t>
            </a:r>
          </a:p>
          <a:p>
            <a:pPr marL="457200" indent="-457200">
              <a:buFont typeface="Arial" panose="020B0604020202020204" pitchFamily="34" charset="0"/>
              <a:buChar char="•"/>
            </a:pPr>
            <a:r>
              <a:rPr lang="nb-NO" sz="2800" dirty="0"/>
              <a:t>Jesus kjenner gruppen.  </a:t>
            </a:r>
          </a:p>
        </p:txBody>
      </p:sp>
    </p:spTree>
    <p:extLst>
      <p:ext uri="{BB962C8B-B14F-4D97-AF65-F5344CB8AC3E}">
        <p14:creationId xmlns:p14="http://schemas.microsoft.com/office/powerpoint/2010/main" val="230934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a:xfrm>
            <a:off x="838200" y="0"/>
            <a:ext cx="10515600" cy="1325563"/>
          </a:xfrm>
        </p:spPr>
        <p:txBody>
          <a:bodyPr>
            <a:normAutofit/>
          </a:bodyPr>
          <a:lstStyle/>
          <a:p>
            <a:r>
              <a:rPr lang="nb-NO" sz="4000" b="1" dirty="0"/>
              <a:t>3. Inviter nye personer inn i gruppen «ukentlig»</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1047570" y="1325563"/>
            <a:ext cx="10515600" cy="4832092"/>
          </a:xfrm>
          <a:prstGeom prst="rect">
            <a:avLst/>
          </a:prstGeom>
          <a:noFill/>
        </p:spPr>
        <p:txBody>
          <a:bodyPr wrap="square" rtlCol="0">
            <a:spAutoFit/>
          </a:bodyPr>
          <a:lstStyle/>
          <a:p>
            <a:pPr marL="457200" indent="-457200">
              <a:buFont typeface="Arial" panose="020B0604020202020204" pitchFamily="34" charset="0"/>
              <a:buChar char="•"/>
            </a:pPr>
            <a:r>
              <a:rPr lang="nb-NO" sz="2800" dirty="0"/>
              <a:t>En gruppe som inviterer, vokser raskere.</a:t>
            </a:r>
          </a:p>
          <a:p>
            <a:pPr marL="457200" indent="-457200">
              <a:buFont typeface="Arial" panose="020B0604020202020204" pitchFamily="34" charset="0"/>
              <a:buChar char="•"/>
            </a:pPr>
            <a:r>
              <a:rPr lang="nb-NO" sz="2800" dirty="0"/>
              <a:t>8-10 av 15 som blir invitert kommer</a:t>
            </a:r>
          </a:p>
          <a:p>
            <a:pPr marL="457200" indent="-457200">
              <a:buFont typeface="Arial" panose="020B0604020202020204" pitchFamily="34" charset="0"/>
              <a:buChar char="•"/>
            </a:pPr>
            <a:r>
              <a:rPr lang="nb-NO" sz="2800" dirty="0"/>
              <a:t>Skaper eierskap</a:t>
            </a:r>
          </a:p>
          <a:p>
            <a:pPr marL="457200" indent="-457200">
              <a:buFont typeface="Arial" panose="020B0604020202020204" pitchFamily="34" charset="0"/>
              <a:buChar char="•"/>
            </a:pPr>
            <a:r>
              <a:rPr lang="nb-NO" sz="2800" dirty="0"/>
              <a:t>Viktig med rammer!</a:t>
            </a:r>
          </a:p>
          <a:p>
            <a:pPr marL="457200" indent="-457200">
              <a:buFont typeface="Arial" panose="020B0604020202020204" pitchFamily="34" charset="0"/>
              <a:buChar char="•"/>
            </a:pPr>
            <a:r>
              <a:rPr lang="nb-NO" sz="2800" dirty="0"/>
              <a:t>Eksempel</a:t>
            </a:r>
          </a:p>
          <a:p>
            <a:pPr marL="914400" lvl="1" indent="-457200">
              <a:buFont typeface="Arial" panose="020B0604020202020204" pitchFamily="34" charset="0"/>
              <a:buChar char="•"/>
            </a:pPr>
            <a:r>
              <a:rPr lang="nb-NO" sz="2800" dirty="0"/>
              <a:t>Relasjon</a:t>
            </a:r>
          </a:p>
          <a:p>
            <a:pPr marL="914400" lvl="1" indent="-457200">
              <a:buFont typeface="Arial" panose="020B0604020202020204" pitchFamily="34" charset="0"/>
              <a:buChar char="•"/>
            </a:pPr>
            <a:r>
              <a:rPr lang="nb-NO" sz="2800" dirty="0"/>
              <a:t>Bønn</a:t>
            </a:r>
          </a:p>
          <a:p>
            <a:pPr marL="914400" lvl="1" indent="-457200">
              <a:buFont typeface="Arial" panose="020B0604020202020204" pitchFamily="34" charset="0"/>
              <a:buChar char="•"/>
            </a:pPr>
            <a:r>
              <a:rPr lang="nb-NO" sz="2800" dirty="0"/>
              <a:t>Invitasjon til sosialt</a:t>
            </a:r>
          </a:p>
          <a:p>
            <a:pPr marL="914400" lvl="1" indent="-457200">
              <a:buFont typeface="Arial" panose="020B0604020202020204" pitchFamily="34" charset="0"/>
              <a:buChar char="•"/>
            </a:pPr>
            <a:r>
              <a:rPr lang="nb-NO" sz="2800" dirty="0"/>
              <a:t>Invitasjon til gruppe</a:t>
            </a:r>
          </a:p>
          <a:p>
            <a:pPr marL="457200" indent="-457200">
              <a:buFont typeface="Arial" panose="020B0604020202020204" pitchFamily="34" charset="0"/>
              <a:buChar char="•"/>
            </a:pPr>
            <a:r>
              <a:rPr lang="nb-NO" sz="2800" dirty="0"/>
              <a:t>Vinn dem for deg, for gruppen, så Jesus</a:t>
            </a:r>
          </a:p>
          <a:p>
            <a:pPr marL="457200" indent="-457200">
              <a:buFont typeface="Arial" panose="020B0604020202020204" pitchFamily="34" charset="0"/>
              <a:buChar char="•"/>
            </a:pPr>
            <a:r>
              <a:rPr lang="nb-NO" sz="2800" dirty="0"/>
              <a:t>Vær OBS på andres liv. Når er perioder der de søker «mer»?</a:t>
            </a:r>
          </a:p>
        </p:txBody>
      </p:sp>
    </p:spTree>
    <p:extLst>
      <p:ext uri="{BB962C8B-B14F-4D97-AF65-F5344CB8AC3E}">
        <p14:creationId xmlns:p14="http://schemas.microsoft.com/office/powerpoint/2010/main" val="186283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4B499A-F9D6-496F-B330-C19F7EE782FD}"/>
              </a:ext>
            </a:extLst>
          </p:cNvPr>
          <p:cNvSpPr>
            <a:spLocks noGrp="1"/>
          </p:cNvSpPr>
          <p:nvPr>
            <p:ph type="title"/>
          </p:nvPr>
        </p:nvSpPr>
        <p:spPr/>
        <p:txBody>
          <a:bodyPr/>
          <a:lstStyle/>
          <a:p>
            <a:r>
              <a:rPr lang="nb-NO" b="1" dirty="0"/>
              <a:t>4. Kontakt gruppemedlemmene jevnlig</a:t>
            </a:r>
          </a:p>
        </p:txBody>
      </p:sp>
      <p:pic>
        <p:nvPicPr>
          <p:cNvPr id="5" name="Plassholder for innhold 4" descr="Et bilde som inneholder utklipp&#10;&#10;Beskrivelse som er generert med høy visshet">
            <a:extLst>
              <a:ext uri="{FF2B5EF4-FFF2-40B4-BE49-F238E27FC236}">
                <a16:creationId xmlns:a16="http://schemas.microsoft.com/office/drawing/2014/main" id="{F879F87E-0043-4A84-81D4-51C074756F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09" y="5941746"/>
            <a:ext cx="1395412" cy="551129"/>
          </a:xfrm>
        </p:spPr>
      </p:pic>
      <p:sp>
        <p:nvSpPr>
          <p:cNvPr id="6" name="TekstSylinder 5">
            <a:extLst>
              <a:ext uri="{FF2B5EF4-FFF2-40B4-BE49-F238E27FC236}">
                <a16:creationId xmlns:a16="http://schemas.microsoft.com/office/drawing/2014/main" id="{740A8679-AC8D-46C4-8753-FD721467871C}"/>
              </a:ext>
            </a:extLst>
          </p:cNvPr>
          <p:cNvSpPr txBox="1"/>
          <p:nvPr/>
        </p:nvSpPr>
        <p:spPr>
          <a:xfrm>
            <a:off x="940777" y="1995854"/>
            <a:ext cx="10515600" cy="2246769"/>
          </a:xfrm>
          <a:prstGeom prst="rect">
            <a:avLst/>
          </a:prstGeom>
          <a:noFill/>
        </p:spPr>
        <p:txBody>
          <a:bodyPr wrap="square" rtlCol="0">
            <a:spAutoFit/>
          </a:bodyPr>
          <a:lstStyle/>
          <a:p>
            <a:pPr marL="457200" indent="-457200">
              <a:buFont typeface="Arial" panose="020B0604020202020204" pitchFamily="34" charset="0"/>
              <a:buChar char="•"/>
            </a:pPr>
            <a:r>
              <a:rPr lang="nb-NO" sz="2800" dirty="0"/>
              <a:t>Større sannsynlighet for trofast oppmøte</a:t>
            </a:r>
          </a:p>
          <a:p>
            <a:pPr marL="457200" indent="-457200">
              <a:buFont typeface="Arial" panose="020B0604020202020204" pitchFamily="34" charset="0"/>
              <a:buChar char="•"/>
            </a:pPr>
            <a:r>
              <a:rPr lang="nb-NO" sz="2800" dirty="0"/>
              <a:t>Kommuniserer at du bryr deg. Gir deg bønneemner</a:t>
            </a:r>
          </a:p>
          <a:p>
            <a:pPr marL="457200" indent="-457200">
              <a:buFont typeface="Arial" panose="020B0604020202020204" pitchFamily="34" charset="0"/>
              <a:buChar char="•"/>
            </a:pPr>
            <a:r>
              <a:rPr lang="nb-NO" sz="2800" dirty="0"/>
              <a:t>Disippelgjøring. Ansvarliggjøring og oppfølging skaper vekst.</a:t>
            </a:r>
          </a:p>
          <a:p>
            <a:pPr marL="457200" indent="-457200">
              <a:buFont typeface="Arial" panose="020B0604020202020204" pitchFamily="34" charset="0"/>
              <a:buChar char="•"/>
            </a:pPr>
            <a:r>
              <a:rPr lang="nb-NO" sz="2800" dirty="0"/>
              <a:t>Skaper en kultur i gruppen</a:t>
            </a:r>
          </a:p>
          <a:p>
            <a:endParaRPr lang="nb-NO" sz="2800" dirty="0"/>
          </a:p>
        </p:txBody>
      </p:sp>
    </p:spTree>
    <p:extLst>
      <p:ext uri="{BB962C8B-B14F-4D97-AF65-F5344CB8AC3E}">
        <p14:creationId xmlns:p14="http://schemas.microsoft.com/office/powerpoint/2010/main" val="191619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3C47B9E71219FE44B95FCEFCFF025669" ma:contentTypeVersion="4" ma:contentTypeDescription="Opprett et nytt dokument." ma:contentTypeScope="" ma:versionID="5ec907498bf99a25c4c3878708bfc983">
  <xsd:schema xmlns:xsd="http://www.w3.org/2001/XMLSchema" xmlns:xs="http://www.w3.org/2001/XMLSchema" xmlns:p="http://schemas.microsoft.com/office/2006/metadata/properties" xmlns:ns2="01e10c23-1c71-4e00-8b64-45fd3d3927c9" xmlns:ns3="8b46dc1e-8232-48ca-ab37-9cb0ad943cb5" targetNamespace="http://schemas.microsoft.com/office/2006/metadata/properties" ma:root="true" ma:fieldsID="c542c4b49a1836b90749ee5f93bec2f4" ns2:_="" ns3:_="">
    <xsd:import namespace="01e10c23-1c71-4e00-8b64-45fd3d3927c9"/>
    <xsd:import namespace="8b46dc1e-8232-48ca-ab37-9cb0ad943cb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e10c23-1c71-4e00-8b64-45fd3d3927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46dc1e-8232-48ca-ab37-9cb0ad943cb5"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14C53F-3D93-42C5-83C8-FBF35AE22EF9}">
  <ds:schemaRefs>
    <ds:schemaRef ds:uri="http://purl.org/dc/terms/"/>
    <ds:schemaRef ds:uri="8b46dc1e-8232-48ca-ab37-9cb0ad943cb5"/>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01e10c23-1c71-4e00-8b64-45fd3d3927c9"/>
    <ds:schemaRef ds:uri="http://www.w3.org/XML/1998/namespace"/>
  </ds:schemaRefs>
</ds:datastoreItem>
</file>

<file path=customXml/itemProps2.xml><?xml version="1.0" encoding="utf-8"?>
<ds:datastoreItem xmlns:ds="http://schemas.openxmlformats.org/officeDocument/2006/customXml" ds:itemID="{A78B6BD6-0848-4273-8291-2DD3D35472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e10c23-1c71-4e00-8b64-45fd3d3927c9"/>
    <ds:schemaRef ds:uri="8b46dc1e-8232-48ca-ab37-9cb0ad943c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03399D-60F6-4C89-8AD7-9FB1FA5A9E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8522</TotalTime>
  <Words>926</Words>
  <Application>Microsoft Office PowerPoint</Application>
  <PresentationFormat>Widescreen</PresentationFormat>
  <Paragraphs>130</Paragraphs>
  <Slides>19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19</vt:i4>
      </vt:variant>
    </vt:vector>
  </HeadingPairs>
  <TitlesOfParts>
    <vt:vector size="23" baseType="lpstr">
      <vt:lpstr>Arial</vt:lpstr>
      <vt:lpstr>Calibri</vt:lpstr>
      <vt:lpstr>Calibri Light</vt:lpstr>
      <vt:lpstr>Office-tema</vt:lpstr>
      <vt:lpstr>Velkommen til ledertrening!</vt:lpstr>
      <vt:lpstr>Dagens bibelvers om ledelse</vt:lpstr>
      <vt:lpstr>Smågrupper i Salem</vt:lpstr>
      <vt:lpstr>Gevinster av smågruppekonseptet</vt:lpstr>
      <vt:lpstr>En smågruppeleders 8 vaner</vt:lpstr>
      <vt:lpstr>1. Drøm om å lede en sunn, voksende gruppe</vt:lpstr>
      <vt:lpstr>2. Be for deltakerne i gruppen hver dag</vt:lpstr>
      <vt:lpstr>3. Inviter nye personer inn i gruppen «ukentlig»</vt:lpstr>
      <vt:lpstr>4. Kontakt gruppemedlemmene jevnlig</vt:lpstr>
      <vt:lpstr>4. Kontakt gruppemedlemmene jevnlig</vt:lpstr>
      <vt:lpstr>5. Forbered deg til gruppesamlingen</vt:lpstr>
      <vt:lpstr>6. Tren en nestleder</vt:lpstr>
      <vt:lpstr>6. Tren en nestleder</vt:lpstr>
      <vt:lpstr>6. Tren en nestleder</vt:lpstr>
      <vt:lpstr>7. Arranger sosiale aktiviteter utenom samlingene</vt:lpstr>
      <vt:lpstr>8. Personlig vekst</vt:lpstr>
      <vt:lpstr>Spørsmål til samtale</vt:lpstr>
      <vt:lpstr>Tema som kommer på ledertrening i vår</vt:lpstr>
      <vt:lpstr>Til videre lesning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ledertrening!</dc:title>
  <dc:creator>Christian Lilleheim</dc:creator>
  <cp:lastModifiedBy>Gro Bjørndal</cp:lastModifiedBy>
  <cp:revision>2</cp:revision>
  <dcterms:created xsi:type="dcterms:W3CDTF">2018-11-14T14:23:48Z</dcterms:created>
  <dcterms:modified xsi:type="dcterms:W3CDTF">2022-06-07T08:05:02Z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0x0101003C47B9E71219FE44B95FCEFCFF025669</vt:lpwstr>
  </property>
</Properties>
</file>